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66" r:id="rId6"/>
    <p:sldId id="261" r:id="rId7"/>
    <p:sldId id="259" r:id="rId8"/>
    <p:sldId id="262" r:id="rId9"/>
    <p:sldId id="260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ADBB-73B3-4C2A-B1C7-18F58DD1C2B1}" type="datetimeFigureOut">
              <a:rPr lang="it-IT" smtClean="0"/>
              <a:t>19/02/2016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AB6A-4B0C-4125-A71F-0963DC26BA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8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AB6A-4B0C-4125-A71F-0963DC26BA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5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iculturali.it/mibac/export/MiBAC/sito-MiBAC/MenuPrincipale/LuoghiDellaCultura/Agevolazioni/index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tacasteldelmont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0675" y="685799"/>
            <a:ext cx="10096084" cy="199323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ESCURSIONE a TRANI</a:t>
            </a:r>
            <a:br>
              <a:rPr lang="it-IT" dirty="0" smtClean="0"/>
            </a:br>
            <a:r>
              <a:rPr lang="it-IT" dirty="0" smtClean="0"/>
              <a:t>(CASTELLO SVEVO, CATTEDRALE ROMANICA, PASSEGGIATA BORGO ANTICO – quartiere  ebraico)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2" y="2679032"/>
            <a:ext cx="10898188" cy="399448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prstClr val="white"/>
              </a:buClr>
            </a:pPr>
            <a:r>
              <a:rPr lang="it-IT" sz="1500" b="1" dirty="0" smtClean="0">
                <a:solidFill>
                  <a:prstClr val="black"/>
                </a:solidFill>
                <a:latin typeface="Geneva"/>
              </a:rPr>
              <a:t>CATTEDRALE. Ingresso per gruppi su prenotazione.</a:t>
            </a:r>
          </a:p>
          <a:p>
            <a:pPr lvl="0">
              <a:buClr>
                <a:prstClr val="white"/>
              </a:buClr>
            </a:pPr>
            <a:r>
              <a:rPr lang="it-IT" sz="1500" b="1" dirty="0" smtClean="0">
                <a:solidFill>
                  <a:prstClr val="black"/>
                </a:solidFill>
                <a:latin typeface="Geneva"/>
              </a:rPr>
              <a:t>CASTELLO TRANI.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Costo 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del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biglietto di ingresso:</a:t>
            </a:r>
            <a:r>
              <a:rPr lang="it-IT" sz="1600" dirty="0" smtClean="0">
                <a:solidFill>
                  <a:srgbClr val="252525"/>
                </a:solidFill>
                <a:latin typeface="Verdana" panose="020B0604030504040204" pitchFamily="34" charset="0"/>
              </a:rPr>
              <a:t>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Intero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  €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3,00; Ridotto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  € 1,50 (dai 18 ai 25 anni)</a:t>
            </a:r>
          </a:p>
          <a:p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Gratuito (fino a 18 anni e per le categorie previste dalla </a:t>
            </a:r>
            <a:r>
              <a:rPr lang="it-IT" sz="1600" b="1" u="sng" dirty="0">
                <a:solidFill>
                  <a:srgbClr val="002E63"/>
                </a:solidFill>
                <a:latin typeface="Verdana" panose="020B0604030504040204" pitchFamily="34" charset="0"/>
                <a:hlinkClick r:id="rId2"/>
              </a:rPr>
              <a:t>normativa vigente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 </a:t>
            </a:r>
            <a:r>
              <a:rPr lang="it-IT" sz="1600" dirty="0" smtClean="0">
                <a:solidFill>
                  <a:srgbClr val="252525"/>
                </a:solidFill>
                <a:latin typeface="Verdana" panose="020B0604030504040204" pitchFamily="34" charset="0"/>
              </a:rPr>
              <a:t>);</a:t>
            </a:r>
            <a:endParaRPr lang="it-IT" sz="1600" dirty="0">
              <a:solidFill>
                <a:srgbClr val="252525"/>
              </a:solidFill>
              <a:latin typeface="Verdana" panose="020B060403050404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it-IT" sz="1200" b="1" dirty="0">
                <a:solidFill>
                  <a:srgbClr val="252525"/>
                </a:solidFill>
                <a:latin typeface="Verdana" panose="020B0604030504040204" pitchFamily="34" charset="0"/>
              </a:rPr>
              <a:t>Ingresso libero la prima domenica di ogni </a:t>
            </a:r>
            <a:r>
              <a:rPr lang="it-IT" sz="12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mese; il costo </a:t>
            </a:r>
            <a:r>
              <a:rPr lang="it-IT" sz="1200" b="1" dirty="0">
                <a:solidFill>
                  <a:srgbClr val="252525"/>
                </a:solidFill>
                <a:latin typeface="Verdana" panose="020B0604030504040204" pitchFamily="34" charset="0"/>
              </a:rPr>
              <a:t>del biglietto </a:t>
            </a:r>
            <a:r>
              <a:rPr lang="it-IT" sz="1200" b="1" dirty="0" err="1">
                <a:solidFill>
                  <a:srgbClr val="252525"/>
                </a:solidFill>
                <a:latin typeface="Verdana" panose="020B0604030504040204" pitchFamily="34" charset="0"/>
              </a:rPr>
              <a:t>puo’</a:t>
            </a:r>
            <a:r>
              <a:rPr lang="it-IT" sz="1200" b="1" dirty="0">
                <a:solidFill>
                  <a:srgbClr val="252525"/>
                </a:solidFill>
                <a:latin typeface="Verdana" panose="020B0604030504040204" pitchFamily="34" charset="0"/>
              </a:rPr>
              <a:t> variare a seconda di eventi o mostre presenti nel sito</a:t>
            </a:r>
            <a:r>
              <a:rPr lang="it-IT" sz="12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.</a:t>
            </a:r>
            <a:endParaRPr lang="it-IT" sz="1500" dirty="0" smtClean="0">
              <a:solidFill>
                <a:srgbClr val="146194">
                  <a:lumMod val="75000"/>
                </a:srgbClr>
              </a:solidFill>
            </a:endParaRPr>
          </a:p>
          <a:p>
            <a:pPr lvl="0">
              <a:buClr>
                <a:prstClr val="white"/>
              </a:buClr>
            </a:pPr>
            <a:r>
              <a:rPr lang="it-IT" sz="1300" dirty="0" smtClean="0">
                <a:solidFill>
                  <a:srgbClr val="146194">
                    <a:lumMod val="75000"/>
                  </a:srgbClr>
                </a:solidFill>
              </a:rPr>
              <a:t>- Visita </a:t>
            </a:r>
            <a:r>
              <a:rPr lang="it-IT" sz="1300" dirty="0">
                <a:solidFill>
                  <a:srgbClr val="146194">
                    <a:lumMod val="75000"/>
                  </a:srgbClr>
                </a:solidFill>
              </a:rPr>
              <a:t>guidata sito: </a:t>
            </a:r>
            <a:endParaRPr lang="it-IT" sz="1300" dirty="0" smtClean="0">
              <a:solidFill>
                <a:srgbClr val="146194">
                  <a:lumMod val="75000"/>
                </a:srgbClr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r>
              <a:rPr lang="it-IT" sz="1300" b="1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€70,00 in italiano</a:t>
            </a:r>
            <a:r>
              <a:rPr lang="it-IT" sz="1300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r>
              <a:rPr lang="it-IT" sz="1300" b="1" dirty="0" smtClean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€120,00 </a:t>
            </a:r>
            <a:r>
              <a:rPr lang="it-IT" sz="1300" b="1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inglese </a:t>
            </a:r>
            <a:endParaRPr lang="it-IT" sz="1300" dirty="0">
              <a:solidFill>
                <a:srgbClr val="146194">
                  <a:lumMod val="75000"/>
                </a:srgbClr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endParaRPr lang="it-IT" sz="1500" dirty="0" smtClean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500" dirty="0" smtClean="0">
                <a:solidFill>
                  <a:srgbClr val="146194">
                    <a:lumMod val="75000"/>
                  </a:srgbClr>
                </a:solidFill>
              </a:rPr>
              <a:t>Tipologia </a:t>
            </a:r>
            <a:r>
              <a:rPr lang="it-IT" sz="1500" dirty="0">
                <a:solidFill>
                  <a:srgbClr val="146194">
                    <a:lumMod val="75000"/>
                  </a:srgbClr>
                </a:solidFill>
              </a:rPr>
              <a:t>escursione:  </a:t>
            </a:r>
            <a:r>
              <a:rPr lang="it-IT" sz="1500" dirty="0" smtClean="0">
                <a:solidFill>
                  <a:srgbClr val="146194">
                    <a:lumMod val="75000"/>
                  </a:srgbClr>
                </a:solidFill>
              </a:rPr>
              <a:t>turistico-culturale;</a:t>
            </a:r>
            <a:endParaRPr lang="it-IT" sz="1500" dirty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146194">
                    <a:lumMod val="75000"/>
                  </a:srgbClr>
                </a:solidFill>
              </a:rPr>
              <a:t>Grado di difficoltà:  basso;</a:t>
            </a: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146194">
                    <a:lumMod val="75000"/>
                  </a:srgbClr>
                </a:solidFill>
              </a:rPr>
              <a:t>Durata intera escursione:   3/4 </a:t>
            </a:r>
            <a:r>
              <a:rPr lang="it-IT" sz="1500" dirty="0" smtClean="0">
                <a:solidFill>
                  <a:srgbClr val="146194">
                    <a:lumMod val="75000"/>
                  </a:srgbClr>
                </a:solidFill>
              </a:rPr>
              <a:t>h</a:t>
            </a:r>
            <a:r>
              <a:rPr lang="it-IT" sz="1500" dirty="0">
                <a:solidFill>
                  <a:srgbClr val="146194">
                    <a:lumMod val="75000"/>
                  </a:srgbClr>
                </a:solidFill>
              </a:rPr>
              <a:t>;</a:t>
            </a:r>
            <a:endParaRPr lang="it-IT" sz="1500" dirty="0" smtClean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500" dirty="0" smtClean="0">
                <a:solidFill>
                  <a:srgbClr val="146194">
                    <a:lumMod val="75000"/>
                  </a:srgbClr>
                </a:solidFill>
              </a:rPr>
              <a:t>Accesso:  inesistente per i disabili interno cattedrale e interno castello, vietato animali in chiese e castelli.</a:t>
            </a:r>
            <a:endParaRPr lang="it-IT" sz="1500" dirty="0">
              <a:solidFill>
                <a:srgbClr val="146194">
                  <a:lumMod val="75000"/>
                </a:srgb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91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riferimenti … …</a:t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1" y="3843866"/>
            <a:ext cx="8001001" cy="257870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ESCURSIONI E VISITE GUIDATE A CURA DELLA DOTT. SSA LOSITO </a:t>
            </a:r>
          </a:p>
          <a:p>
            <a:r>
              <a:rPr lang="it-IT" dirty="0" smtClean="0"/>
              <a:t>ANNAMARIA</a:t>
            </a:r>
          </a:p>
          <a:p>
            <a:r>
              <a:rPr lang="it-IT" dirty="0" smtClean="0"/>
              <a:t>LOSITO ANNAMARIA:</a:t>
            </a:r>
          </a:p>
          <a:p>
            <a:r>
              <a:rPr lang="it-IT" dirty="0" smtClean="0"/>
              <a:t>GUIDA TURISITCA ABILITATA DALLA REGIONE PUGLIA, TESSERINO N° 70;</a:t>
            </a:r>
          </a:p>
          <a:p>
            <a:r>
              <a:rPr lang="it-IT" dirty="0" smtClean="0"/>
              <a:t>TEL. 3497487147 </a:t>
            </a:r>
          </a:p>
          <a:p>
            <a:r>
              <a:rPr lang="it-IT" dirty="0" smtClean="0"/>
              <a:t>Sito: </a:t>
            </a:r>
            <a:r>
              <a:rPr lang="it-IT" dirty="0" smtClean="0">
                <a:hlinkClick r:id="rId2"/>
              </a:rPr>
              <a:t>www.visitacasteldelmonte.com</a:t>
            </a:r>
            <a:endParaRPr lang="it-IT" dirty="0" smtClean="0"/>
          </a:p>
          <a:p>
            <a:r>
              <a:rPr lang="it-IT" dirty="0" smtClean="0"/>
              <a:t>Mail: info@visitandolapuglia.it </a:t>
            </a:r>
          </a:p>
          <a:p>
            <a:r>
              <a:rPr lang="it-IT" dirty="0" smtClean="0"/>
              <a:t>Mail :  info@visitacasteldelmonte.com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3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1" y="872066"/>
            <a:ext cx="11395493" cy="382827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 smtClean="0"/>
              <a:t>« </a:t>
            </a:r>
            <a:r>
              <a:rPr lang="it-IT" sz="2800" i="1" cap="none" dirty="0" smtClean="0"/>
              <a:t>Se il Signore avesse conosciuto questa piana di  Puglia, </a:t>
            </a:r>
            <a:br>
              <a:rPr lang="it-IT" sz="2800" i="1" cap="none" dirty="0" smtClean="0"/>
            </a:br>
            <a:r>
              <a:rPr lang="it-IT" sz="2800" i="1" cap="none" dirty="0" smtClean="0"/>
              <a:t>luce dei miei occhi … … ,  </a:t>
            </a:r>
            <a:br>
              <a:rPr lang="it-IT" sz="2800" i="1" cap="none" dirty="0" smtClean="0"/>
            </a:br>
            <a:r>
              <a:rPr lang="it-IT" sz="2800" i="1" cap="none" dirty="0" smtClean="0"/>
              <a:t>si sarebbe fermato a vivere qui</a:t>
            </a:r>
            <a:r>
              <a:rPr lang="it-IT" sz="2800" i="1" dirty="0" smtClean="0"/>
              <a:t>! »</a:t>
            </a:r>
            <a:br>
              <a:rPr lang="it-IT" sz="2800" i="1" dirty="0" smtClean="0"/>
            </a:b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2800" b="1" i="1" dirty="0" smtClean="0"/>
              <a:t>Federico II di </a:t>
            </a:r>
            <a:r>
              <a:rPr lang="it-IT" sz="2800" b="1" i="1" dirty="0" err="1" smtClean="0"/>
              <a:t>svevia</a:t>
            </a:r>
            <a:endParaRPr lang="it-IT" sz="28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7749" y="4138864"/>
            <a:ext cx="9352546" cy="1233236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80">
              <a:srgbClr val="47ADD1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5" y="173621"/>
            <a:ext cx="9473079" cy="5706318"/>
          </a:xfrm>
        </p:spPr>
      </p:pic>
      <p:sp>
        <p:nvSpPr>
          <p:cNvPr id="8" name="CasellaDiTesto 7"/>
          <p:cNvSpPr txBox="1"/>
          <p:nvPr/>
        </p:nvSpPr>
        <p:spPr>
          <a:xfrm>
            <a:off x="2025570" y="6192456"/>
            <a:ext cx="86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Castel del Monte – Andria </a:t>
            </a:r>
          </a:p>
          <a:p>
            <a:pPr algn="ctr"/>
            <a:r>
              <a:rPr lang="it-IT" dirty="0"/>
              <a:t>P</a:t>
            </a:r>
            <a:r>
              <a:rPr lang="it-IT" dirty="0" smtClean="0"/>
              <a:t>atrimonio mondiale dell’Umanità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4849792"/>
            <a:ext cx="10689641" cy="1663303"/>
          </a:xfrm>
        </p:spPr>
        <p:txBody>
          <a:bodyPr>
            <a:normAutofit fontScale="90000"/>
          </a:bodyPr>
          <a:lstStyle/>
          <a:p>
            <a:pPr algn="r"/>
            <a:r>
              <a:rPr lang="it-IT" sz="1800" i="1" cap="none" dirty="0" smtClean="0"/>
              <a:t/>
            </a:r>
            <a:br>
              <a:rPr lang="it-IT" sz="1800" i="1" cap="none" dirty="0" smtClean="0"/>
            </a:br>
            <a:r>
              <a:rPr lang="it-IT" sz="1800" i="1" cap="none" dirty="0" smtClean="0"/>
              <a:t>Castel del Monte possiede un valore universale, eccezionale  per la perfezione delle sue forme, l’armonia e la fusione di elementi culturali venuti dal Nord Europa, dal </a:t>
            </a:r>
            <a:r>
              <a:rPr lang="it-IT" sz="1800" i="1" cap="none" smtClean="0"/>
              <a:t>mondo Musulmano </a:t>
            </a:r>
            <a:r>
              <a:rPr lang="it-IT" sz="1800" i="1" cap="none" dirty="0" smtClean="0"/>
              <a:t>e dall’antichità classica. E’ un capolavoro unico dell’architettura medievale, che riflette l’umanesimo del suo fondatore: </a:t>
            </a:r>
            <a:br>
              <a:rPr lang="it-IT" sz="1800" i="1" cap="none" dirty="0" smtClean="0"/>
            </a:br>
            <a:r>
              <a:rPr lang="it-IT" sz="1800" i="1" cap="none" dirty="0" smtClean="0"/>
              <a:t> Federico II di Svevia</a:t>
            </a:r>
            <a:br>
              <a:rPr lang="it-IT" sz="1800" i="1" cap="none" dirty="0" smtClean="0"/>
            </a:br>
            <a:r>
              <a:rPr lang="it-IT" sz="1800" i="1" cap="none" dirty="0"/>
              <a:t/>
            </a:r>
            <a:br>
              <a:rPr lang="it-IT" sz="1800" i="1" cap="none" dirty="0"/>
            </a:br>
            <a:r>
              <a:rPr lang="it-IT" sz="1800" i="1" cap="none" dirty="0" smtClean="0"/>
              <a:t>Commissione </a:t>
            </a:r>
            <a:r>
              <a:rPr lang="it-IT" sz="1800" i="1" cap="none" dirty="0"/>
              <a:t>P</a:t>
            </a:r>
            <a:r>
              <a:rPr lang="it-IT" sz="1800" i="1" cap="none" dirty="0" smtClean="0"/>
              <a:t>atrimonio Mondiale, 1996 </a:t>
            </a:r>
            <a:endParaRPr lang="it-IT" sz="1800" i="1" cap="none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90" y="65570"/>
            <a:ext cx="8505282" cy="4784222"/>
          </a:xfrm>
        </p:spPr>
      </p:pic>
    </p:spTree>
    <p:extLst>
      <p:ext uri="{BB962C8B-B14F-4D97-AF65-F5344CB8AC3E}">
        <p14:creationId xmlns:p14="http://schemas.microsoft.com/office/powerpoint/2010/main" val="5088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9003" y="4445769"/>
            <a:ext cx="8532524" cy="15290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UN  CENTESIMO  DI  EURO </a:t>
            </a:r>
            <a:br>
              <a:rPr lang="it-IT" dirty="0" smtClean="0"/>
            </a:br>
            <a:r>
              <a:rPr lang="it-IT" dirty="0" smtClean="0"/>
              <a:t>(Moneta europea)  con  immagine   di</a:t>
            </a:r>
            <a:br>
              <a:rPr lang="it-IT" dirty="0" smtClean="0"/>
            </a:br>
            <a:r>
              <a:rPr lang="it-IT" dirty="0" err="1" smtClean="0"/>
              <a:t>caSTEL</a:t>
            </a:r>
            <a:r>
              <a:rPr lang="it-IT" dirty="0" smtClean="0"/>
              <a:t>  del   monte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13" y="1086932"/>
            <a:ext cx="5318703" cy="2701563"/>
          </a:xfrm>
        </p:spPr>
      </p:pic>
    </p:spTree>
    <p:extLst>
      <p:ext uri="{BB962C8B-B14F-4D97-AF65-F5344CB8AC3E}">
        <p14:creationId xmlns:p14="http://schemas.microsoft.com/office/powerpoint/2010/main" val="23003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8535" y="924791"/>
            <a:ext cx="10068792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Escursione   a  </a:t>
            </a:r>
            <a:br>
              <a:rPr lang="it-IT" sz="4400" dirty="0" smtClean="0"/>
            </a:b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5400" dirty="0" smtClean="0"/>
              <a:t>« </a:t>
            </a:r>
            <a:r>
              <a:rPr lang="it-IT" sz="5400" dirty="0" err="1" smtClean="0"/>
              <a:t>castel</a:t>
            </a:r>
            <a:r>
              <a:rPr lang="it-IT" sz="5400" dirty="0" smtClean="0"/>
              <a:t>  del  monte »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3" y="2294021"/>
            <a:ext cx="11379449" cy="4563979"/>
          </a:xfrm>
        </p:spPr>
        <p:txBody>
          <a:bodyPr>
            <a:normAutofit fontScale="55000" lnSpcReduction="20000"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Costo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del </a:t>
            </a:r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biglietto di ingresso :</a:t>
            </a:r>
            <a:r>
              <a:rPr lang="it-IT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€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5,00 Biglietto intero (dai 25 anni in su);</a:t>
            </a:r>
          </a:p>
          <a:p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€ 2,50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Biglietto ridotto (giovani fra i 18 e i 24 anni e docenti a tempo indeterminato delle scuole statali);</a:t>
            </a:r>
          </a:p>
          <a:p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Gratuito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</a:rPr>
              <a:t>fino ai 18 anni e per le categorie previste dalla normativa </a:t>
            </a:r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vigente;</a:t>
            </a:r>
          </a:p>
          <a:p>
            <a:pPr lvl="0">
              <a:buClr>
                <a:prstClr val="white"/>
              </a:buClr>
            </a:pP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Ingresso libero la prima domenica di ogni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mese;  il costo del biglietto </a:t>
            </a:r>
            <a:r>
              <a:rPr lang="it-IT" sz="1600" b="1" dirty="0" err="1" smtClean="0">
                <a:solidFill>
                  <a:srgbClr val="252525"/>
                </a:solidFill>
                <a:latin typeface="Verdana" panose="020B0604030504040204" pitchFamily="34" charset="0"/>
              </a:rPr>
              <a:t>puo’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 variare a seconda di eventi o mostre presenti nel sito.</a:t>
            </a:r>
          </a:p>
          <a:p>
            <a:pPr lvl="0">
              <a:buClr>
                <a:prstClr val="white"/>
              </a:buClr>
            </a:pPr>
            <a:endParaRPr lang="it-IT" b="1" dirty="0" smtClean="0"/>
          </a:p>
          <a:p>
            <a:pPr lvl="0">
              <a:buClr>
                <a:prstClr val="white"/>
              </a:buClr>
            </a:pPr>
            <a:r>
              <a:rPr lang="it-IT" b="1" dirty="0" smtClean="0"/>
              <a:t>- Costo parcheggio:  </a:t>
            </a:r>
            <a:r>
              <a:rPr lang="it-IT" dirty="0" smtClean="0"/>
              <a:t>5 € parcheggio automobile; 15  €  </a:t>
            </a:r>
            <a:r>
              <a:rPr lang="it-IT" dirty="0"/>
              <a:t>parcheggio </a:t>
            </a:r>
            <a:r>
              <a:rPr lang="it-IT" dirty="0" smtClean="0"/>
              <a:t>pullman; 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il costo del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parcheggio </a:t>
            </a:r>
            <a:r>
              <a:rPr lang="it-IT" sz="1600" b="1" dirty="0" err="1">
                <a:solidFill>
                  <a:srgbClr val="252525"/>
                </a:solidFill>
                <a:latin typeface="Verdana" panose="020B0604030504040204" pitchFamily="34" charset="0"/>
              </a:rPr>
              <a:t>puo’</a:t>
            </a:r>
            <a:r>
              <a:rPr lang="it-IT" sz="1600" b="1" dirty="0">
                <a:solidFill>
                  <a:srgbClr val="252525"/>
                </a:solidFill>
                <a:latin typeface="Verdana" panose="020B0604030504040204" pitchFamily="34" charset="0"/>
              </a:rPr>
              <a:t> variare 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perché la struttura </a:t>
            </a:r>
            <a:r>
              <a:rPr lang="it-IT" sz="1600" b="1" dirty="0" err="1" smtClean="0">
                <a:solidFill>
                  <a:srgbClr val="252525"/>
                </a:solidFill>
                <a:latin typeface="Verdana" panose="020B0604030504040204" pitchFamily="34" charset="0"/>
              </a:rPr>
              <a:t>e’</a:t>
            </a:r>
            <a:r>
              <a:rPr lang="it-IT" sz="1600" b="1" dirty="0" smtClean="0">
                <a:solidFill>
                  <a:srgbClr val="252525"/>
                </a:solidFill>
                <a:latin typeface="Verdana" panose="020B0604030504040204" pitchFamily="34" charset="0"/>
              </a:rPr>
              <a:t> gestita da privati;</a:t>
            </a:r>
            <a:endParaRPr lang="it-IT" dirty="0" smtClean="0"/>
          </a:p>
          <a:p>
            <a:r>
              <a:rPr lang="it-IT" dirty="0" smtClean="0"/>
              <a:t>1 € a persona navetta comunale per raggiungere sito  (facoltativa) presente presso il parcheggio auto privato.</a:t>
            </a:r>
          </a:p>
          <a:p>
            <a:pPr marL="342900" lvl="0" indent="-342900">
              <a:buClr>
                <a:prstClr val="white"/>
              </a:buClr>
              <a:buFontTx/>
              <a:buChar char="-"/>
            </a:pPr>
            <a:endParaRPr lang="it-IT" dirty="0" smtClean="0"/>
          </a:p>
          <a:p>
            <a:pPr marL="342900" lvl="0" indent="-342900">
              <a:buClr>
                <a:prstClr val="white"/>
              </a:buClr>
              <a:buFontTx/>
              <a:buChar char="-"/>
            </a:pPr>
            <a:r>
              <a:rPr lang="it-IT" sz="2200" b="1" dirty="0" smtClean="0"/>
              <a:t>Visita guidata sito: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€70,00 in italiano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€95,00 in inglese 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prstClr val="white"/>
              </a:buClr>
              <a:buFontTx/>
              <a:buChar char="-"/>
            </a:pPr>
            <a:endParaRPr lang="it-IT" sz="1600" dirty="0">
              <a:solidFill>
                <a:srgbClr val="146194">
                  <a:lumMod val="75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Tipologia escursione:  </a:t>
            </a:r>
            <a:r>
              <a:rPr lang="it-IT" dirty="0"/>
              <a:t>t</a:t>
            </a:r>
            <a:r>
              <a:rPr lang="it-IT" dirty="0" smtClean="0"/>
              <a:t>uristico-culturale;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Grado di difficoltà:  basso;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Accesso: vietato per  gli animali;  inesistente per disabili;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Durata intera escursione:   </a:t>
            </a:r>
            <a:r>
              <a:rPr lang="it-IT" dirty="0"/>
              <a:t>3</a:t>
            </a:r>
            <a:r>
              <a:rPr lang="it-IT" dirty="0" smtClean="0"/>
              <a:t> h </a:t>
            </a:r>
            <a:r>
              <a:rPr lang="it-IT" dirty="0" err="1" smtClean="0"/>
              <a:t>ca</a:t>
            </a:r>
            <a:r>
              <a:rPr lang="it-IT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59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659" y="5558589"/>
            <a:ext cx="4765115" cy="1299411"/>
          </a:xfrm>
        </p:spPr>
        <p:txBody>
          <a:bodyPr>
            <a:normAutofit/>
          </a:bodyPr>
          <a:lstStyle/>
          <a:p>
            <a:r>
              <a:rPr lang="it-IT" sz="1600" i="1" cap="none" dirty="0" smtClean="0"/>
              <a:t>STUPOR  MUNDI:  Busto di </a:t>
            </a:r>
            <a:r>
              <a:rPr lang="it-IT" sz="1600" i="1" cap="none" dirty="0"/>
              <a:t>F</a:t>
            </a:r>
            <a:r>
              <a:rPr lang="it-IT" sz="1600" i="1" cap="none" dirty="0" smtClean="0"/>
              <a:t>ederico II di Svevia </a:t>
            </a:r>
            <a:br>
              <a:rPr lang="it-IT" sz="1600" i="1" cap="none" dirty="0" smtClean="0"/>
            </a:br>
            <a:r>
              <a:rPr lang="it-IT" sz="1600" i="1" cap="none" dirty="0" smtClean="0"/>
              <a:t>custodito presso l’</a:t>
            </a:r>
            <a:r>
              <a:rPr lang="it-IT" sz="1600" i="1" cap="none" dirty="0" err="1" smtClean="0"/>
              <a:t>Antiquarium</a:t>
            </a:r>
            <a:r>
              <a:rPr lang="it-IT" sz="1600" i="1" cap="none" dirty="0" smtClean="0"/>
              <a:t> del Castello di Barletta</a:t>
            </a:r>
            <a:r>
              <a:rPr lang="it-IT" sz="1600" i="1" cap="none" dirty="0"/>
              <a:t>,</a:t>
            </a:r>
            <a:r>
              <a:rPr lang="it-IT" sz="1600" i="1" cap="none" dirty="0" smtClean="0"/>
              <a:t> ritrovato in agro Barlettano.</a:t>
            </a:r>
            <a:endParaRPr lang="it-IT" sz="1600" i="1" cap="none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269111"/>
            <a:ext cx="3981483" cy="5464963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12" y="323951"/>
            <a:ext cx="7092430" cy="291679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185458" y="3333509"/>
            <a:ext cx="67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Castello di  Barletta (Città della Disfida e del Colosso)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55" y="3888366"/>
            <a:ext cx="1828800" cy="26888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50" y="3888366"/>
            <a:ext cx="1960032" cy="26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0717" y="782053"/>
            <a:ext cx="7834146" cy="186489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Escursione a barletta:</a:t>
            </a:r>
            <a:br>
              <a:rPr lang="it-IT" dirty="0" smtClean="0"/>
            </a:br>
            <a:r>
              <a:rPr lang="it-IT" dirty="0" smtClean="0"/>
              <a:t>«castello, cattedrale e cantina della disfida, colosso»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2" y="2823411"/>
            <a:ext cx="10673598" cy="3657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prstClr val="white"/>
              </a:buClr>
            </a:pPr>
            <a:r>
              <a:rPr lang="it-IT" sz="1600" b="1" dirty="0" smtClean="0">
                <a:solidFill>
                  <a:prstClr val="black"/>
                </a:solidFill>
                <a:latin typeface="Geneva"/>
              </a:rPr>
              <a:t>Castello Barletta. Costo </a:t>
            </a:r>
            <a:r>
              <a:rPr lang="it-IT" sz="1600" b="1" dirty="0">
                <a:solidFill>
                  <a:prstClr val="black"/>
                </a:solidFill>
                <a:latin typeface="Geneva"/>
              </a:rPr>
              <a:t>del </a:t>
            </a:r>
            <a:r>
              <a:rPr lang="it-IT" sz="16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b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iglietto</a:t>
            </a:r>
            <a:r>
              <a:rPr lang="it-IT" sz="1600" b="1" dirty="0">
                <a:solidFill>
                  <a:srgbClr val="000000"/>
                </a:solidFill>
                <a:latin typeface="Geneva"/>
              </a:rPr>
              <a:t> 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di ingresso intero</a:t>
            </a:r>
            <a:r>
              <a:rPr lang="it-IT" sz="1600" b="1" dirty="0">
                <a:solidFill>
                  <a:srgbClr val="000000"/>
                </a:solidFill>
                <a:latin typeface="Geneva"/>
              </a:rPr>
              <a:t>: € 6,00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 smtClean="0"/>
              <a:t>- 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Biglietto</a:t>
            </a:r>
            <a:r>
              <a:rPr lang="it-IT" sz="1600" b="1" dirty="0">
                <a:solidFill>
                  <a:srgbClr val="000000"/>
                </a:solidFill>
                <a:latin typeface="Geneva"/>
              </a:rPr>
              <a:t> ridotto: € 3,00 (minori di età compresa fra i 6 e i 18 anni, universitari di facoltà artistiche, gruppi di almeno 25 unità paganti, Tutte le categorie convenzionate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);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 smtClean="0"/>
              <a:t>- 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Biglietto</a:t>
            </a:r>
            <a:r>
              <a:rPr lang="it-IT" sz="1600" b="1" dirty="0">
                <a:solidFill>
                  <a:srgbClr val="000000"/>
                </a:solidFill>
                <a:latin typeface="Geneva"/>
              </a:rPr>
              <a:t> scuole: € 1,00  per gli studenti accompagnati dagli </a:t>
            </a:r>
            <a:r>
              <a:rPr lang="it-IT" sz="1600" b="1" dirty="0" smtClean="0">
                <a:solidFill>
                  <a:srgbClr val="000000"/>
                </a:solidFill>
                <a:latin typeface="Geneva"/>
              </a:rPr>
              <a:t>insegnanti.</a:t>
            </a:r>
            <a:endParaRPr lang="it-IT" sz="1600" b="1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Visita </a:t>
            </a:r>
            <a:r>
              <a:rPr lang="it-IT" sz="1600" dirty="0">
                <a:solidFill>
                  <a:srgbClr val="146194">
                    <a:lumMod val="75000"/>
                  </a:srgbClr>
                </a:solidFill>
              </a:rPr>
              <a:t>guidata sito: </a:t>
            </a:r>
            <a:endParaRPr lang="it-IT" sz="1600" dirty="0" smtClean="0">
              <a:solidFill>
                <a:srgbClr val="146194">
                  <a:lumMod val="75000"/>
                </a:srgbClr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r>
              <a:rPr lang="it-IT" sz="1200" b="1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r>
              <a:rPr lang="it-IT" sz="1200" b="1" dirty="0" smtClean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75,00 </a:t>
            </a:r>
            <a:r>
              <a:rPr lang="it-IT" sz="1200" b="1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italiano</a:t>
            </a:r>
            <a:r>
              <a:rPr lang="it-IT" sz="1200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r>
              <a:rPr lang="it-IT" sz="1200" b="1" dirty="0" smtClean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€120,00 </a:t>
            </a:r>
            <a:r>
              <a:rPr lang="it-IT" sz="1200" b="1" dirty="0">
                <a:solidFill>
                  <a:srgbClr val="146194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inglese </a:t>
            </a:r>
            <a:endParaRPr lang="it-IT" sz="1200" dirty="0" smtClean="0">
              <a:solidFill>
                <a:srgbClr val="14619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white"/>
              </a:buClr>
            </a:pPr>
            <a:endParaRPr lang="it-IT" sz="1200" dirty="0" smtClean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Tipologia </a:t>
            </a:r>
            <a:r>
              <a:rPr lang="it-IT" sz="1600" dirty="0">
                <a:solidFill>
                  <a:srgbClr val="146194">
                    <a:lumMod val="75000"/>
                  </a:srgbClr>
                </a:solidFill>
              </a:rPr>
              <a:t>escursione:  </a:t>
            </a: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turistico-culturale/folcloristico;</a:t>
            </a:r>
            <a:endParaRPr lang="it-IT" sz="1600" dirty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6194">
                    <a:lumMod val="75000"/>
                  </a:srgbClr>
                </a:solidFill>
              </a:rPr>
              <a:t>Grado di difficoltà:  basso;</a:t>
            </a: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Durata </a:t>
            </a:r>
            <a:r>
              <a:rPr lang="it-IT" sz="1600" dirty="0">
                <a:solidFill>
                  <a:srgbClr val="146194">
                    <a:lumMod val="75000"/>
                  </a:srgbClr>
                </a:solidFill>
              </a:rPr>
              <a:t>intera escursione:   </a:t>
            </a: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3/4 h </a:t>
            </a:r>
          </a:p>
          <a:p>
            <a:pPr marL="342900" lvl="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146194">
                    <a:lumMod val="75000"/>
                  </a:srgbClr>
                </a:solidFill>
              </a:rPr>
              <a:t>Accesso: inesistente per disabili; vietato animali in chiese e castelli.</a:t>
            </a:r>
            <a:endParaRPr lang="it-IT" sz="1600" dirty="0">
              <a:solidFill>
                <a:srgbClr val="146194">
                  <a:lumMod val="75000"/>
                </a:srgb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5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2282" y="3483980"/>
            <a:ext cx="5288973" cy="2677829"/>
          </a:xfrm>
        </p:spPr>
        <p:txBody>
          <a:bodyPr>
            <a:normAutofit/>
          </a:bodyPr>
          <a:lstStyle/>
          <a:p>
            <a:pPr algn="just"/>
            <a:r>
              <a:rPr lang="it-IT" sz="1800" i="1" cap="none" dirty="0" smtClean="0"/>
              <a:t>Castello militare Svevo, voluto dall’Imperatore intorno al 1233 presso la città di Trani. Unicum nella terra di Bari, grazie ad una delle sue facciate bagnata ancor oggi dal Mar Adriatico.</a:t>
            </a:r>
            <a:endParaRPr lang="it-IT" sz="1800" i="1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15110" y="4676172"/>
            <a:ext cx="475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Cattedrale di Trani:  nota a tutti come </a:t>
            </a:r>
          </a:p>
          <a:p>
            <a:pPr algn="just"/>
            <a:r>
              <a:rPr lang="it-IT" sz="2400" dirty="0" smtClean="0"/>
              <a:t>« La Regina delle cattedrali Romaniche di Puglia »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15" y="208219"/>
            <a:ext cx="2844133" cy="4311785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08" y="966094"/>
            <a:ext cx="3744119" cy="2796037"/>
          </a:xfrm>
        </p:spPr>
      </p:pic>
    </p:spTree>
    <p:extLst>
      <p:ext uri="{BB962C8B-B14F-4D97-AF65-F5344CB8AC3E}">
        <p14:creationId xmlns:p14="http://schemas.microsoft.com/office/powerpoint/2010/main" val="12117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1251</TotalTime>
  <Words>180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Geneva</vt:lpstr>
      <vt:lpstr>Times New Roman</vt:lpstr>
      <vt:lpstr>Verdana</vt:lpstr>
      <vt:lpstr>Wingdings 3</vt:lpstr>
      <vt:lpstr>Sezione</vt:lpstr>
      <vt:lpstr>Presentazione standard di PowerPoint</vt:lpstr>
      <vt:lpstr>« Se il Signore avesse conosciuto questa piana di  Puglia,  luce dei miei occhi … … ,   si sarebbe fermato a vivere qui! »  Federico II di svevia</vt:lpstr>
      <vt:lpstr>Presentazione standard di PowerPoint</vt:lpstr>
      <vt:lpstr> Castel del Monte possiede un valore universale, eccezionale  per la perfezione delle sue forme, l’armonia e la fusione di elementi culturali venuti dal Nord Europa, dal mondo Musulmano e dall’antichità classica. E’ un capolavoro unico dell’architettura medievale, che riflette l’umanesimo del suo fondatore:   Federico II di Svevia  Commissione Patrimonio Mondiale, 1996 </vt:lpstr>
      <vt:lpstr>UN  CENTESIMO  DI  EURO  (Moneta europea)  con  immagine   di caSTEL  del   monte</vt:lpstr>
      <vt:lpstr>Escursione   a    « castel  del  monte »</vt:lpstr>
      <vt:lpstr>STUPOR  MUNDI:  Busto di Federico II di Svevia  custodito presso l’Antiquarium del Castello di Barletta, ritrovato in agro Barlettano.</vt:lpstr>
      <vt:lpstr>Escursione a barletta: «castello, cattedrale e cantina della disfida, colosso»</vt:lpstr>
      <vt:lpstr>Castello militare Svevo, voluto dall’Imperatore intorno al 1233 presso la città di Trani. Unicum nella terra di Bari, grazie ad una delle sue facciate bagnata ancor oggi dal Mar Adriatico.</vt:lpstr>
      <vt:lpstr>ESCURSIONE a TRANI (CASTELLO SVEVO, CATTEDRALE ROMANICA, PASSEGGIATA BORGO ANTICO – quartiere  ebraico)</vt:lpstr>
      <vt:lpstr>riferimenti … 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SE il signore avesse conosciuto questa piana di  puglia, luce dei miei occhi  … , si sarebbe fermato a vivere qui. »  Federico II  di Svevia</dc:title>
  <dc:creator>Raben</dc:creator>
  <cp:lastModifiedBy>Raben</cp:lastModifiedBy>
  <cp:revision>137</cp:revision>
  <dcterms:created xsi:type="dcterms:W3CDTF">2015-04-12T13:59:14Z</dcterms:created>
  <dcterms:modified xsi:type="dcterms:W3CDTF">2016-02-19T16:15:12Z</dcterms:modified>
  <cp:contentStatus/>
</cp:coreProperties>
</file>